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8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12.xml" ContentType="application/vnd.openxmlformats-officedocument.theme+xml"/>
  <Override PartName="/ppt/theme/theme2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_rels/slide5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21.xml" ContentType="application/vnd.openxmlformats-officedocument.presentationml.slide+xml"/>
  <Override PartName="/ppt/_rels/presentation.xml.rels" ContentType="application/vnd.openxmlformats-package.relationships+xml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33.gif" ContentType="image/gif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8.png" ContentType="image/png"/>
  <Override PartName="/ppt/media/image9.png" ContentType="image/png"/>
  <Override PartName="/ppt/media/image20.png" ContentType="image/png"/>
  <Override PartName="/ppt/media/image12.png" ContentType="image/png"/>
  <Override PartName="/ppt/media/image35.png" ContentType="image/png"/>
  <Override PartName="/ppt/media/image3.png" ContentType="image/png"/>
  <Override PartName="/ppt/media/image13.png" ContentType="image/png"/>
  <Override PartName="/ppt/media/image36.png" ContentType="image/png"/>
  <Override PartName="/ppt/media/image4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40.png" ContentType="image/png"/>
  <Override PartName="/ppt/media/image8.png" ContentType="image/png"/>
  <Override PartName="/ppt/media/image17.png" ContentType="image/png"/>
  <Override PartName="/ppt/media/image11.png" ContentType="image/png"/>
  <Override PartName="/ppt/media/image2.png" ContentType="image/png"/>
  <Override PartName="/ppt/media/image34.png" ContentType="image/png"/>
  <Override PartName="/ppt/media/image39.png" ContentType="image/png"/>
  <Override PartName="/ppt/media/image7.png" ContentType="image/png"/>
  <Override PartName="/ppt/media/image16.png" ContentType="image/png"/>
  <Override PartName="/ppt/media/image10.png" ContentType="image/png"/>
  <Override PartName="/ppt/media/image1.png" ContentType="image/png"/>
  <Override PartName="/ppt/media/image38.png" ContentType="image/png"/>
  <Override PartName="/ppt/media/image6.png" ContentType="image/png"/>
  <Override PartName="/ppt/media/image15.png" ContentType="image/png"/>
  <Override PartName="/ppt/media/image37.png" ContentType="image/png"/>
  <Override PartName="/ppt/media/image5.png" ContentType="image/png"/>
  <Override PartName="/ppt/media/image14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  <p:sldId id="269" r:id="rId39"/>
    <p:sldId id="270" r:id="rId40"/>
    <p:sldId id="271" r:id="rId41"/>
    <p:sldId id="272" r:id="rId42"/>
    <p:sldId id="273" r:id="rId43"/>
    <p:sldId id="274" r:id="rId44"/>
    <p:sldId id="275" r:id="rId45"/>
    <p:sldId id="276" r:id="rId46"/>
    <p:sldId id="277" r:id="rId47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" Target="slides/slide1.xml"/><Relationship Id="rId27" Type="http://schemas.openxmlformats.org/officeDocument/2006/relationships/slide" Target="slides/slide2.xml"/><Relationship Id="rId28" Type="http://schemas.openxmlformats.org/officeDocument/2006/relationships/slide" Target="slides/slide3.xml"/><Relationship Id="rId29" Type="http://schemas.openxmlformats.org/officeDocument/2006/relationships/slide" Target="slides/slide4.xml"/><Relationship Id="rId30" Type="http://schemas.openxmlformats.org/officeDocument/2006/relationships/slide" Target="slides/slide5.xml"/><Relationship Id="rId31" Type="http://schemas.openxmlformats.org/officeDocument/2006/relationships/slide" Target="slides/slide6.xml"/><Relationship Id="rId32" Type="http://schemas.openxmlformats.org/officeDocument/2006/relationships/slide" Target="slides/slide7.xml"/><Relationship Id="rId33" Type="http://schemas.openxmlformats.org/officeDocument/2006/relationships/slide" Target="slides/slide8.xml"/><Relationship Id="rId34" Type="http://schemas.openxmlformats.org/officeDocument/2006/relationships/slide" Target="slides/slide9.xml"/><Relationship Id="rId35" Type="http://schemas.openxmlformats.org/officeDocument/2006/relationships/slide" Target="slides/slide10.xml"/><Relationship Id="rId36" Type="http://schemas.openxmlformats.org/officeDocument/2006/relationships/slide" Target="slides/slide11.xml"/><Relationship Id="rId37" Type="http://schemas.openxmlformats.org/officeDocument/2006/relationships/slide" Target="slides/slide12.xml"/><Relationship Id="rId38" Type="http://schemas.openxmlformats.org/officeDocument/2006/relationships/slide" Target="slides/slide13.xml"/><Relationship Id="rId39" Type="http://schemas.openxmlformats.org/officeDocument/2006/relationships/slide" Target="slides/slide14.xml"/><Relationship Id="rId40" Type="http://schemas.openxmlformats.org/officeDocument/2006/relationships/slide" Target="slides/slide15.xml"/><Relationship Id="rId41" Type="http://schemas.openxmlformats.org/officeDocument/2006/relationships/slide" Target="slides/slide16.xml"/><Relationship Id="rId42" Type="http://schemas.openxmlformats.org/officeDocument/2006/relationships/slide" Target="slides/slide17.xml"/><Relationship Id="rId43" Type="http://schemas.openxmlformats.org/officeDocument/2006/relationships/slide" Target="slides/slide18.xml"/><Relationship Id="rId44" Type="http://schemas.openxmlformats.org/officeDocument/2006/relationships/slide" Target="slides/slide19.xml"/><Relationship Id="rId45" Type="http://schemas.openxmlformats.org/officeDocument/2006/relationships/slide" Target="slides/slide20.xml"/><Relationship Id="rId46" Type="http://schemas.openxmlformats.org/officeDocument/2006/relationships/slide" Target="slides/slide21.xml"/><Relationship Id="rId47" Type="http://schemas.openxmlformats.org/officeDocument/2006/relationships/slide" Target="slides/slide22.xml"/><Relationship Id="rId4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A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A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A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A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C708FA1-0658-4D8F-AA9B-9E2639CFE08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CB6DCC7D-4745-4DF2-9AA5-EB4A4423D32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A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A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A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A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39D4F3F1-CA07-4AA4-A1C7-F50CF1777E2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A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A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A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A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897F34C2-24D3-4880-8306-F664A7151CF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6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Predetermin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A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A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A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A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90D359EA-B181-42CF-AE4A-257F3C4C232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9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Predetermina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A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A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A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37AC393A-D9A2-4E2B-916C-9FE98D23F0E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2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Predetermina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A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A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A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A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A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4"/>
          </p:nvPr>
        </p:nvSpPr>
        <p:spPr/>
        <p:txBody>
          <a:bodyPr/>
          <a:p>
            <a:fld id="{8221F94A-666F-4248-BBB7-C79E6FF44A2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5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redetermina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7"/>
          </p:nvPr>
        </p:nvSpPr>
        <p:spPr/>
        <p:txBody>
          <a:bodyPr/>
          <a:p>
            <a:fld id="{376A0E27-E9BD-47A6-8D58-0A1515A53E3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8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redeterminad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0"/>
          </p:nvPr>
        </p:nvSpPr>
        <p:spPr/>
        <p:txBody>
          <a:bodyPr/>
          <a:p>
            <a:fld id="{BE50C81B-9EB4-40AE-8E77-74B84A2B23F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1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Predeterminad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A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A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3"/>
          </p:nvPr>
        </p:nvSpPr>
        <p:spPr/>
        <p:txBody>
          <a:bodyPr/>
          <a:p>
            <a:fld id="{F68E6C7E-0E1B-482A-8081-F88A309B4C8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5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Predeterminad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A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A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6"/>
          </p:nvPr>
        </p:nvSpPr>
        <p:spPr/>
        <p:txBody>
          <a:bodyPr/>
          <a:p>
            <a:fld id="{2A560748-C51C-4562-AA3E-889234C5347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5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A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A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A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B3006BE-DC76-4418-9B8F-98E317CC6C2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Predeterminad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A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A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A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9"/>
          </p:nvPr>
        </p:nvSpPr>
        <p:spPr/>
        <p:txBody>
          <a:bodyPr/>
          <a:p>
            <a:fld id="{31E1A57D-AD8C-432C-B5BC-DF6D7D5EA43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0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Predeterminad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A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2"/>
          </p:nvPr>
        </p:nvSpPr>
        <p:spPr/>
        <p:txBody>
          <a:bodyPr/>
          <a:p>
            <a:fld id="{AA91D5F3-A760-4427-91C9-5C22870F0C3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3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Predeterminad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5"/>
          </p:nvPr>
        </p:nvSpPr>
        <p:spPr/>
        <p:txBody>
          <a:bodyPr/>
          <a:p>
            <a:fld id="{9FF4DD53-4691-4D3E-8D42-C256A56F593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6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Predeterminad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A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A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A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A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8"/>
          </p:nvPr>
        </p:nvSpPr>
        <p:spPr/>
        <p:txBody>
          <a:bodyPr/>
          <a:p>
            <a:fld id="{4830E2BB-7768-45B4-8106-1D46860D53D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9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Predeterminad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A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A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A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A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1"/>
          </p:nvPr>
        </p:nvSpPr>
        <p:spPr/>
        <p:txBody>
          <a:bodyPr/>
          <a:p>
            <a:fld id="{78CBB9F1-73CD-48CA-B9CC-7859561AEF3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2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A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A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A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A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A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F974BB2-55BB-4EE7-B986-6DFE7EE08FA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FAC8B7E6-F09A-456F-A4D3-42EEA424F05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EE7658F-E284-4F5D-BE23-9B884B2130B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A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A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2552B323-4275-464C-8F3C-EDB4077080C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A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A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06D21997-D0EA-48B9-B215-F30FD2104FF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A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A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A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594C1892-E552-43E7-96FC-F9A9E43052F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A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F56C791F-75E8-4065-9D84-341C5876371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es-A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s-AR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A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s-EC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284E948-83B1-4C83-BD56-A3CF62E5A09D}" type="slidenum">
              <a:rPr b="0" lang="es-EC" sz="1200" spc="-1" strike="noStrike">
                <a:solidFill>
                  <a:srgbClr val="8b8b8b"/>
                </a:solidFill>
                <a:latin typeface="Calibri"/>
              </a:rPr>
              <a:t>&lt;número&gt;</a:t>
            </a:fld>
            <a:endParaRPr b="0" lang="es-A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s-A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AR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A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es-A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s-AR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A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s-EC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6AA85B7-827C-4E92-9172-A402AF0AA814}" type="slidenum">
              <a:rPr b="0" lang="es-EC" sz="1200" spc="-1" strike="noStrike">
                <a:solidFill>
                  <a:srgbClr val="8b8b8b"/>
                </a:solidFill>
                <a:latin typeface="Calibri"/>
              </a:rPr>
              <a:t>&lt;número&gt;</a:t>
            </a:fld>
            <a:endParaRPr b="0" lang="es-A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s-A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AR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A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es-A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s-AR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A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s-EC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3CD53E7-4073-40D0-9E34-43D9AF2FEF13}" type="slidenum">
              <a:rPr b="0" lang="es-EC" sz="1200" spc="-1" strike="noStrike">
                <a:solidFill>
                  <a:srgbClr val="8b8b8b"/>
                </a:solidFill>
                <a:latin typeface="Calibri"/>
              </a:rPr>
              <a:t>&lt;número&gt;</a:t>
            </a:fld>
            <a:endParaRPr b="0" lang="es-A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s-A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AR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A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5"/>
          <p:cNvSpPr>
            <a:spLocks noGrp="1"/>
          </p:cNvSpPr>
          <p:nvPr>
            <p:ph type="ftr" idx="34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es-A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s-AR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A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4" name="PlaceHolder 6"/>
          <p:cNvSpPr>
            <a:spLocks noGrp="1"/>
          </p:cNvSpPr>
          <p:nvPr>
            <p:ph type="sldNum" idx="35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s-EC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58C43BD-65AA-47DC-A813-25089427571F}" type="slidenum">
              <a:rPr b="0" lang="es-EC" sz="1200" spc="-1" strike="noStrike">
                <a:solidFill>
                  <a:srgbClr val="8b8b8b"/>
                </a:solidFill>
                <a:latin typeface="Calibri"/>
              </a:rPr>
              <a:t>&lt;número&gt;</a:t>
            </a:fld>
            <a:endParaRPr b="0" lang="es-A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5" name="PlaceHolder 7"/>
          <p:cNvSpPr>
            <a:spLocks noGrp="1"/>
          </p:cNvSpPr>
          <p:nvPr>
            <p:ph type="dt" idx="36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s-A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AR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A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5"/>
          <p:cNvSpPr>
            <a:spLocks noGrp="1"/>
          </p:cNvSpPr>
          <p:nvPr>
            <p:ph type="ftr" idx="37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es-A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s-AR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A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5" name="PlaceHolder 6"/>
          <p:cNvSpPr>
            <a:spLocks noGrp="1"/>
          </p:cNvSpPr>
          <p:nvPr>
            <p:ph type="sldNum" idx="38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s-EC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4A32327-17AD-48AB-88A1-A70A264E7610}" type="slidenum">
              <a:rPr b="0" lang="es-EC" sz="1200" spc="-1" strike="noStrike">
                <a:solidFill>
                  <a:srgbClr val="8b8b8b"/>
                </a:solidFill>
                <a:latin typeface="Calibri"/>
              </a:rPr>
              <a:t>&lt;número&gt;</a:t>
            </a:fld>
            <a:endParaRPr b="0" lang="es-A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6" name="PlaceHolder 7"/>
          <p:cNvSpPr>
            <a:spLocks noGrp="1"/>
          </p:cNvSpPr>
          <p:nvPr>
            <p:ph type="dt" idx="39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s-A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AR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A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ftr" idx="40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es-A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s-AR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A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sldNum" idx="41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s-EC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27B24F4-DC25-45C5-BA9B-BD5B64033671}" type="slidenum">
              <a:rPr b="0" lang="es-EC" sz="1200" spc="-1" strike="noStrike">
                <a:solidFill>
                  <a:srgbClr val="8b8b8b"/>
                </a:solidFill>
                <a:latin typeface="Calibri"/>
              </a:rPr>
              <a:t>&lt;número&gt;</a:t>
            </a:fld>
            <a:endParaRPr b="0" lang="es-A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 type="dt" idx="42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s-A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AR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A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 type="ftr" idx="43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es-A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s-AR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A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6" name="PlaceHolder 7"/>
          <p:cNvSpPr>
            <a:spLocks noGrp="1"/>
          </p:cNvSpPr>
          <p:nvPr>
            <p:ph type="sldNum" idx="44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s-EC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224ABC2-DBD6-4118-9FB3-EAB1C1AD4691}" type="slidenum">
              <a:rPr b="0" lang="es-EC" sz="1200" spc="-1" strike="noStrike">
                <a:solidFill>
                  <a:srgbClr val="8b8b8b"/>
                </a:solidFill>
                <a:latin typeface="Calibri"/>
              </a:rPr>
              <a:t>&lt;número&gt;</a:t>
            </a:fld>
            <a:endParaRPr b="0" lang="es-A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7" name="PlaceHolder 8"/>
          <p:cNvSpPr>
            <a:spLocks noGrp="1"/>
          </p:cNvSpPr>
          <p:nvPr>
            <p:ph type="dt" idx="45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s-A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AR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A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8"/>
          <p:cNvSpPr>
            <a:spLocks noGrp="1"/>
          </p:cNvSpPr>
          <p:nvPr>
            <p:ph type="ftr" idx="46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es-A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s-AR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A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1" name="PlaceHolder 9"/>
          <p:cNvSpPr>
            <a:spLocks noGrp="1"/>
          </p:cNvSpPr>
          <p:nvPr>
            <p:ph type="sldNum" idx="47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s-EC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3E6681C-BCC5-4EC9-99AE-621D366AE682}" type="slidenum">
              <a:rPr b="0" lang="es-EC" sz="1200" spc="-1" strike="noStrike">
                <a:solidFill>
                  <a:srgbClr val="8b8b8b"/>
                </a:solidFill>
                <a:latin typeface="Calibri"/>
              </a:rPr>
              <a:t>&lt;número&gt;</a:t>
            </a:fld>
            <a:endParaRPr b="0" lang="es-A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2" name="PlaceHolder 10"/>
          <p:cNvSpPr>
            <a:spLocks noGrp="1"/>
          </p:cNvSpPr>
          <p:nvPr>
            <p:ph type="dt" idx="48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s-A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AR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A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ftr" idx="49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es-A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s-AR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A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sldNum" idx="50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s-EC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796B504-45AB-412B-A362-F03EF1AB8D6F}" type="slidenum">
              <a:rPr b="0" lang="es-EC" sz="1200" spc="-1" strike="noStrike">
                <a:solidFill>
                  <a:srgbClr val="8b8b8b"/>
                </a:solidFill>
                <a:latin typeface="Calibri"/>
              </a:rPr>
              <a:t>&lt;número&gt;</a:t>
            </a:fld>
            <a:endParaRPr b="0" lang="es-A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dt" idx="51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s-A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AR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A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AR" sz="4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32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ftr" idx="52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es-A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s-AR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A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sldNum" idx="53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s-EC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DD9CD71-A9C8-4B2E-93A7-6DE96F64E3E7}" type="slidenum">
              <a:rPr b="0" lang="es-EC" sz="1200" spc="-1" strike="noStrike">
                <a:solidFill>
                  <a:srgbClr val="8b8b8b"/>
                </a:solidFill>
                <a:latin typeface="Calibri"/>
              </a:rPr>
              <a:t>&lt;número&gt;</a:t>
            </a:fld>
            <a:endParaRPr b="0" lang="es-A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dt" idx="54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s-A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AR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A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ftr" idx="55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es-A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s-AR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A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sldNum" idx="56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s-EC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8EC19F8-8137-467D-8947-FD01ACD6CB9B}" type="slidenum">
              <a:rPr b="0" lang="es-EC" sz="1200" spc="-1" strike="noStrike">
                <a:solidFill>
                  <a:srgbClr val="8b8b8b"/>
                </a:solidFill>
                <a:latin typeface="Calibri"/>
              </a:rPr>
              <a:t>&lt;número&gt;</a:t>
            </a:fld>
            <a:endParaRPr b="0" lang="es-A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 type="dt" idx="57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s-A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AR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A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es-A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s-AR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A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s-EC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629C696-837E-42D9-8A64-0A4852BFEC1A}" type="slidenum">
              <a:rPr b="0" lang="es-EC" sz="1200" spc="-1" strike="noStrike">
                <a:solidFill>
                  <a:srgbClr val="8b8b8b"/>
                </a:solidFill>
                <a:latin typeface="Calibri"/>
              </a:rPr>
              <a:t>&lt;número&gt;</a:t>
            </a:fld>
            <a:endParaRPr b="0" lang="es-A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PlaceHolder 6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s-A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AR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A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ftr" idx="58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es-A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s-AR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A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 type="sldNum" idx="59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s-EC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3941346-83D6-41C1-BDC3-FFF0F54CFC85}" type="slidenum">
              <a:rPr b="0" lang="es-EC" sz="1200" spc="-1" strike="noStrike">
                <a:solidFill>
                  <a:srgbClr val="8b8b8b"/>
                </a:solidFill>
                <a:latin typeface="Calibri"/>
              </a:rPr>
              <a:t>&lt;número&gt;</a:t>
            </a:fld>
            <a:endParaRPr b="0" lang="es-A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6" name="PlaceHolder 6"/>
          <p:cNvSpPr>
            <a:spLocks noGrp="1"/>
          </p:cNvSpPr>
          <p:nvPr>
            <p:ph type="dt" idx="60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s-A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AR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A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2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ftr" idx="61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es-A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s-AR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A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sldNum" idx="62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s-EC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7A5DCA0-29A7-40BA-BFA8-7CF2AE929F7A}" type="slidenum">
              <a:rPr b="0" lang="es-EC" sz="1200" spc="-1" strike="noStrike">
                <a:solidFill>
                  <a:srgbClr val="8b8b8b"/>
                </a:solidFill>
                <a:latin typeface="Calibri"/>
              </a:rPr>
              <a:t>&lt;número&gt;</a:t>
            </a:fld>
            <a:endParaRPr b="0" lang="es-A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dt" idx="63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s-A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AR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A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ftr" idx="64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es-A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s-AR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A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sldNum" idx="65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s-EC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FF2FA05-0215-4735-B824-0DDC17896441}" type="slidenum">
              <a:rPr b="0" lang="es-EC" sz="1200" spc="-1" strike="noStrike">
                <a:solidFill>
                  <a:srgbClr val="8b8b8b"/>
                </a:solidFill>
                <a:latin typeface="Calibri"/>
              </a:rPr>
              <a:t>&lt;número&gt;</a:t>
            </a:fld>
            <a:endParaRPr b="0" lang="es-A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dt" idx="66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s-A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AR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A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ftr" idx="67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es-A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s-AR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A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3" name="PlaceHolder 6"/>
          <p:cNvSpPr>
            <a:spLocks noGrp="1"/>
          </p:cNvSpPr>
          <p:nvPr>
            <p:ph type="sldNum" idx="68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s-EC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4B46E78-ECBD-4EC3-8397-7EFAC1AE137D}" type="slidenum">
              <a:rPr b="0" lang="es-EC" sz="1200" spc="-1" strike="noStrike">
                <a:solidFill>
                  <a:srgbClr val="8b8b8b"/>
                </a:solidFill>
                <a:latin typeface="Calibri"/>
              </a:rPr>
              <a:t>&lt;número&gt;</a:t>
            </a:fld>
            <a:endParaRPr b="0" lang="es-A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4" name="PlaceHolder 7"/>
          <p:cNvSpPr>
            <a:spLocks noGrp="1"/>
          </p:cNvSpPr>
          <p:nvPr>
            <p:ph type="dt" idx="69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s-A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AR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A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2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ftr" idx="70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es-A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s-AR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A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4" name="PlaceHolder 6"/>
          <p:cNvSpPr>
            <a:spLocks noGrp="1"/>
          </p:cNvSpPr>
          <p:nvPr>
            <p:ph type="sldNum" idx="71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s-EC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8009E0D-1C19-4457-A8B8-6FB40519589C}" type="slidenum">
              <a:rPr b="0" lang="es-EC" sz="1200" spc="-1" strike="noStrike">
                <a:solidFill>
                  <a:srgbClr val="8b8b8b"/>
                </a:solidFill>
                <a:latin typeface="Calibri"/>
              </a:rPr>
              <a:t>&lt;número&gt;</a:t>
            </a:fld>
            <a:endParaRPr b="0" lang="es-A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5" name="PlaceHolder 7"/>
          <p:cNvSpPr>
            <a:spLocks noGrp="1"/>
          </p:cNvSpPr>
          <p:nvPr>
            <p:ph type="dt" idx="72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s-A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AR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A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6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es-A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s-AR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A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PlaceHolder 7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s-EC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5923333-F937-4D22-A20C-63DBFEC110F1}" type="slidenum">
              <a:rPr b="0" lang="es-EC" sz="1200" spc="-1" strike="noStrike">
                <a:solidFill>
                  <a:srgbClr val="8b8b8b"/>
                </a:solidFill>
                <a:latin typeface="Calibri"/>
              </a:rPr>
              <a:t>&lt;número&gt;</a:t>
            </a:fld>
            <a:endParaRPr b="0" lang="es-A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8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s-A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AR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A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6111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8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es-A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s-AR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A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" name="PlaceHolder 9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s-EC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479298F-A244-4803-AD9B-98D5136B3621}" type="slidenum">
              <a:rPr b="0" lang="es-EC" sz="1200" spc="-1" strike="noStrike">
                <a:solidFill>
                  <a:srgbClr val="8b8b8b"/>
                </a:solidFill>
                <a:latin typeface="Calibri"/>
              </a:rPr>
              <a:t>&lt;número&gt;</a:t>
            </a:fld>
            <a:endParaRPr b="0" lang="es-A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10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s-A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AR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A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es-A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s-AR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A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s-EC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D4C65F9-3019-4847-817F-1D708CED5D2A}" type="slidenum">
              <a:rPr b="0" lang="es-EC" sz="1200" spc="-1" strike="noStrike">
                <a:solidFill>
                  <a:srgbClr val="8b8b8b"/>
                </a:solidFill>
                <a:latin typeface="Calibri"/>
              </a:rPr>
              <a:t>&lt;número&gt;</a:t>
            </a:fld>
            <a:endParaRPr b="0" lang="es-A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s-A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AR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A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AR" sz="4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32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es-A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s-AR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A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s-EC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33EC7F0-D761-4036-8909-A4BDCF76CD87}" type="slidenum">
              <a:rPr b="0" lang="es-EC" sz="1200" spc="-1" strike="noStrike">
                <a:solidFill>
                  <a:srgbClr val="8b8b8b"/>
                </a:solidFill>
                <a:latin typeface="Calibri"/>
              </a:rPr>
              <a:t>&lt;número&gt;</a:t>
            </a:fld>
            <a:endParaRPr b="0" lang="es-A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s-A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AR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A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es-A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s-AR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A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s-EC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BEF8ED7-0801-42B6-90EE-7660E8A2DA68}" type="slidenum">
              <a:rPr b="0" lang="es-EC" sz="1200" spc="-1" strike="noStrike">
                <a:solidFill>
                  <a:srgbClr val="8b8b8b"/>
                </a:solidFill>
                <a:latin typeface="Calibri"/>
              </a:rPr>
              <a:t>&lt;número&gt;</a:t>
            </a:fld>
            <a:endParaRPr b="0" lang="es-A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" name="PlaceHolder 5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s-A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AR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A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es-A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s-AR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A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" name="PlaceHolder 5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s-EC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1C5C6AD-722F-4C88-8E8C-796EE9661976}" type="slidenum">
              <a:rPr b="0" lang="es-EC" sz="1200" spc="-1" strike="noStrike">
                <a:solidFill>
                  <a:srgbClr val="8b8b8b"/>
                </a:solidFill>
                <a:latin typeface="Calibri"/>
              </a:rPr>
              <a:t>&lt;número&gt;</a:t>
            </a:fld>
            <a:endParaRPr b="0" lang="es-A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" name="PlaceHolder 6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s-A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AR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A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115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es-A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s-AR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A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sldNum" idx="26"/>
          </p:nvPr>
        </p:nvSpPr>
        <p:spPr>
          <a:xfrm>
            <a:off x="86104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s-EC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BFE8FE2-F3CE-47B3-BEC1-A01BCFE1D916}" type="slidenum">
              <a:rPr b="0" lang="es-EC" sz="1200" spc="-1" strike="noStrike">
                <a:solidFill>
                  <a:srgbClr val="8b8b8b"/>
                </a:solidFill>
                <a:latin typeface="Calibri"/>
              </a:rPr>
              <a:t>&lt;número&gt;</a:t>
            </a:fld>
            <a:endParaRPr b="0" lang="es-A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39960" cy="36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s-A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AR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A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3.gif"/><Relationship Id="rId2" Type="http://schemas.openxmlformats.org/officeDocument/2006/relationships/slideLayout" Target="../slideLayouts/slideLayout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7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png"/><Relationship Id="rId18" Type="http://schemas.openxmlformats.org/officeDocument/2006/relationships/image" Target="../media/image18.png"/><Relationship Id="rId19" Type="http://schemas.openxmlformats.org/officeDocument/2006/relationships/image" Target="../media/image19.png"/><Relationship Id="rId20" Type="http://schemas.openxmlformats.org/officeDocument/2006/relationships/image" Target="../media/image20.png"/><Relationship Id="rId21" Type="http://schemas.openxmlformats.org/officeDocument/2006/relationships/slideLayout" Target="../slideLayouts/slideLayout1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Imagen 13" descr=""/>
          <p:cNvPicPr/>
          <p:nvPr/>
        </p:nvPicPr>
        <p:blipFill>
          <a:blip r:embed="rId1"/>
          <a:stretch/>
        </p:blipFill>
        <p:spPr>
          <a:xfrm>
            <a:off x="0" y="734400"/>
            <a:ext cx="12188880" cy="5458680"/>
          </a:xfrm>
          <a:prstGeom prst="rect">
            <a:avLst/>
          </a:prstGeom>
          <a:ln w="0">
            <a:noFill/>
          </a:ln>
        </p:spPr>
      </p:pic>
      <p:sp>
        <p:nvSpPr>
          <p:cNvPr id="201" name="PlaceHolder 1"/>
          <p:cNvSpPr>
            <a:spLocks noGrp="1"/>
          </p:cNvSpPr>
          <p:nvPr>
            <p:ph type="subTitle"/>
          </p:nvPr>
        </p:nvSpPr>
        <p:spPr>
          <a:xfrm>
            <a:off x="1478160" y="1838520"/>
            <a:ext cx="9140760" cy="165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</a:pPr>
            <a:r>
              <a:rPr b="0" lang="es-AR" sz="3200" spc="-1" strike="noStrike">
                <a:solidFill>
                  <a:srgbClr val="000000"/>
                </a:solidFill>
                <a:latin typeface="Arial"/>
              </a:rPr>
              <a:t>Ciencia Reproductible</a:t>
            </a:r>
            <a:endParaRPr b="0" lang="es-A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CuadroTexto 5"/>
          <p:cNvSpPr/>
          <p:nvPr/>
        </p:nvSpPr>
        <p:spPr>
          <a:xfrm>
            <a:off x="2055240" y="3252960"/>
            <a:ext cx="8105040" cy="106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s-EC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Su impacto en la calidad de la investigación</a:t>
            </a:r>
            <a:endParaRPr b="0" lang="es-A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CuadroTexto 6"/>
          <p:cNvSpPr/>
          <p:nvPr/>
        </p:nvSpPr>
        <p:spPr>
          <a:xfrm>
            <a:off x="2041920" y="5257800"/>
            <a:ext cx="8105040" cy="3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s-EC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Dr. Ricardo R. Palma &lt;rpalma@uncu.edu.ar&gt;</a:t>
            </a:r>
            <a:endParaRPr b="0" lang="es-AR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/>
          </p:nvPr>
        </p:nvSpPr>
        <p:spPr>
          <a:xfrm>
            <a:off x="900000" y="1080000"/>
            <a:ext cx="10512360" cy="4348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s-MX" sz="2800" spc="-1" strike="noStrike">
                <a:solidFill>
                  <a:srgbClr val="000000"/>
                </a:solidFill>
                <a:latin typeface="Calibri"/>
              </a:rPr>
              <a:t>¿Por qué es necesaria la reproducibilidad en ciencia?</a:t>
            </a: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MX" sz="2800" spc="-1" strike="noStrike">
                <a:solidFill>
                  <a:srgbClr val="000000"/>
                </a:solidFill>
                <a:latin typeface="Calibri"/>
              </a:rPr>
              <a:t>“</a:t>
            </a:r>
            <a:r>
              <a:rPr b="0" lang="es-MX" sz="2800" spc="-1" strike="noStrike">
                <a:solidFill>
                  <a:srgbClr val="000000"/>
                </a:solidFill>
                <a:latin typeface="Calibri"/>
              </a:rPr>
              <a:t>Every analysis you do on a dataset will have to be redone 10-15 times before publication. Plan accordingly.” Trevor A. Branch.</a:t>
            </a: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MX" sz="2800" spc="-1" strike="noStrike">
                <a:solidFill>
                  <a:srgbClr val="000000"/>
                </a:solidFill>
                <a:latin typeface="Calibri"/>
              </a:rPr>
              <a:t>La reproducibilidad es un pilar fundamental del método científico: los resultados deben estar basados en datos y evidencias perfectamente contrastables.</a:t>
            </a: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MX" sz="2800" spc="-1" strike="noStrike">
                <a:solidFill>
                  <a:srgbClr val="000000"/>
                </a:solidFill>
                <a:highlight>
                  <a:srgbClr val="ffff00"/>
                </a:highlight>
                <a:latin typeface="Calibri"/>
              </a:rPr>
              <a:t>El secreto es tener flujos de trabajo reporductibles !!!</a:t>
            </a: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/>
          </p:nvPr>
        </p:nvSpPr>
        <p:spPr>
          <a:xfrm>
            <a:off x="826560" y="1080000"/>
            <a:ext cx="10512360" cy="4348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s-MX" sz="2800" spc="-1" strike="noStrike">
                <a:solidFill>
                  <a:srgbClr val="000000"/>
                </a:solidFill>
                <a:latin typeface="Calibri"/>
              </a:rPr>
              <a:t>Reproductividad no es binaria, es un gradiente</a:t>
            </a: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s-MX" sz="2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s-MX" sz="2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s-MX" sz="2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s-MX" sz="2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s-MX" sz="2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MX" sz="2000" spc="-1" strike="noStrike">
                <a:solidFill>
                  <a:srgbClr val="000000"/>
                </a:solidFill>
                <a:latin typeface="Calibri"/>
              </a:rPr>
              <a:t>Gradiente de reproductividad Peng et al. 2011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0" name="" descr=""/>
          <p:cNvPicPr/>
          <p:nvPr/>
        </p:nvPicPr>
        <p:blipFill>
          <a:blip r:embed="rId1"/>
          <a:stretch/>
        </p:blipFill>
        <p:spPr>
          <a:xfrm>
            <a:off x="2340000" y="2454840"/>
            <a:ext cx="7197120" cy="2615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" descr=""/>
          <p:cNvPicPr/>
          <p:nvPr/>
        </p:nvPicPr>
        <p:blipFill>
          <a:blip r:embed="rId1"/>
          <a:stretch/>
        </p:blipFill>
        <p:spPr>
          <a:xfrm>
            <a:off x="1697760" y="180000"/>
            <a:ext cx="9461160" cy="6121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/>
          </p:nvPr>
        </p:nvSpPr>
        <p:spPr>
          <a:xfrm>
            <a:off x="286560" y="330840"/>
            <a:ext cx="10512360" cy="4348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MX" sz="2800" spc="-1" strike="noStrike">
                <a:solidFill>
                  <a:srgbClr val="000000"/>
                </a:solidFill>
                <a:latin typeface="Calibri"/>
              </a:rPr>
              <a:t>Flujo de trabajo</a:t>
            </a: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1"/>
          <a:stretch/>
        </p:blipFill>
        <p:spPr>
          <a:xfrm>
            <a:off x="1394640" y="864000"/>
            <a:ext cx="10304280" cy="5923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" descr=""/>
          <p:cNvPicPr/>
          <p:nvPr/>
        </p:nvPicPr>
        <p:blipFill>
          <a:blip r:embed="rId1"/>
          <a:stretch/>
        </p:blipFill>
        <p:spPr>
          <a:xfrm>
            <a:off x="19080" y="720000"/>
            <a:ext cx="12190680" cy="5625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" descr=""/>
          <p:cNvPicPr/>
          <p:nvPr/>
        </p:nvPicPr>
        <p:blipFill>
          <a:blip r:embed="rId1"/>
          <a:stretch/>
        </p:blipFill>
        <p:spPr>
          <a:xfrm>
            <a:off x="720000" y="576000"/>
            <a:ext cx="10617120" cy="5349240"/>
          </a:xfrm>
          <a:prstGeom prst="rect">
            <a:avLst/>
          </a:prstGeom>
          <a:ln w="0">
            <a:noFill/>
          </a:ln>
        </p:spPr>
      </p:pic>
      <p:pic>
        <p:nvPicPr>
          <p:cNvPr id="246" name="" descr=""/>
          <p:cNvPicPr/>
          <p:nvPr/>
        </p:nvPicPr>
        <p:blipFill>
          <a:blip r:embed="rId2"/>
          <a:stretch/>
        </p:blipFill>
        <p:spPr>
          <a:xfrm>
            <a:off x="5690160" y="2883240"/>
            <a:ext cx="4389120" cy="3056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9" dur="indefinite" restart="never" nodeType="tmRoot">
          <p:childTnLst>
            <p:seq>
              <p:cTn id="140" dur="indefinite" nodeType="mainSeq">
                <p:childTnLst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nodeType="clickEffect" fill="hold" presetClass="entr" presetID="5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5" dur="3464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6" dur="3464" fill="hold"/>
                                        <p:tgtEl>
                                          <p:spTgt spid="246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47" dur="5535" fill="hold">
                                          <p:stCondLst>
                                            <p:cond delay="3464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48" dur="3464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calcmode="lin" valueType="num" from="(0.5)" to="(#ppt_x)">
                                      <p:cBhvr additive="repl">
                                        <p:cTn id="149" dur="5535" fill="hold">
                                          <p:stCondLst>
                                            <p:cond delay="3464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50" dur="3464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calcmode="lin" valueType="num" from="(#ppt_y+0.4)" to="(#ppt_y)">
                                      <p:cBhvr additive="repl">
                                        <p:cTn id="151" dur="5535" fill="hold">
                                          <p:stCondLst>
                                            <p:cond delay="3464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" descr=""/>
          <p:cNvPicPr/>
          <p:nvPr/>
        </p:nvPicPr>
        <p:blipFill>
          <a:blip r:embed="rId1"/>
          <a:stretch/>
        </p:blipFill>
        <p:spPr>
          <a:xfrm>
            <a:off x="1620000" y="1347840"/>
            <a:ext cx="9177120" cy="4626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" descr=""/>
          <p:cNvPicPr/>
          <p:nvPr/>
        </p:nvPicPr>
        <p:blipFill>
          <a:blip r:embed="rId1"/>
          <a:stretch/>
        </p:blipFill>
        <p:spPr>
          <a:xfrm>
            <a:off x="540720" y="377280"/>
            <a:ext cx="11111400" cy="610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" descr=""/>
          <p:cNvPicPr/>
          <p:nvPr/>
        </p:nvPicPr>
        <p:blipFill>
          <a:blip r:embed="rId1"/>
          <a:stretch/>
        </p:blipFill>
        <p:spPr>
          <a:xfrm>
            <a:off x="847080" y="360000"/>
            <a:ext cx="10311840" cy="6055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" descr=""/>
          <p:cNvPicPr/>
          <p:nvPr/>
        </p:nvPicPr>
        <p:blipFill>
          <a:blip r:embed="rId1"/>
          <a:stretch/>
        </p:blipFill>
        <p:spPr>
          <a:xfrm>
            <a:off x="181080" y="720000"/>
            <a:ext cx="5577120" cy="4492080"/>
          </a:xfrm>
          <a:prstGeom prst="rect">
            <a:avLst/>
          </a:prstGeom>
          <a:ln w="0">
            <a:noFill/>
          </a:ln>
        </p:spPr>
      </p:pic>
      <p:pic>
        <p:nvPicPr>
          <p:cNvPr id="251" name="" descr=""/>
          <p:cNvPicPr/>
          <p:nvPr/>
        </p:nvPicPr>
        <p:blipFill>
          <a:blip r:embed="rId2"/>
          <a:stretch/>
        </p:blipFill>
        <p:spPr>
          <a:xfrm>
            <a:off x="5904000" y="720000"/>
            <a:ext cx="5578200" cy="450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"/>
          <p:cNvSpPr/>
          <p:nvPr/>
        </p:nvSpPr>
        <p:spPr>
          <a:xfrm>
            <a:off x="1080000" y="144000"/>
            <a:ext cx="10438920" cy="654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400" spc="-1" strike="noStrike">
                <a:solidFill>
                  <a:srgbClr val="000000"/>
                </a:solidFill>
                <a:latin typeface="Arial"/>
                <a:ea typeface="DejaVu Sans"/>
              </a:rPr>
              <a:t>¿Cuántas veces hemos querido revisitar un análisis estadístico ,meses o años después de haberlo realizado, y no hemos sido capaces; bien porque no recordamos cómo hacerlo o los datos no están fácilmente disponibles? </a:t>
            </a:r>
            <a:endParaRPr b="0" lang="es-AR" sz="24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s-AR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400" spc="-1" strike="noStrike">
                <a:solidFill>
                  <a:srgbClr val="000000"/>
                </a:solidFill>
                <a:latin typeface="Arial"/>
                <a:ea typeface="DejaVu Sans"/>
              </a:rPr>
              <a:t>¿Cuánto tiempo perdemos en rehacer análisis estadísticos e incluso investigaciones completas, figuras o tablas tras corregir un error en los datos, o siguiendo las recomendaciones de un revisor?</a:t>
            </a:r>
            <a:endParaRPr b="0" lang="es-AR" sz="24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s-AR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400" spc="-1" strike="noStrike">
                <a:solidFill>
                  <a:srgbClr val="000000"/>
                </a:solidFill>
                <a:latin typeface="Arial"/>
                <a:ea typeface="DejaVu Sans"/>
              </a:rPr>
              <a:t>¿Cuánto tiempo invertimos intentando implementar un nuevo método de análisis a partir de la escueta descripción proporcionada en un artículo?</a:t>
            </a:r>
            <a:endParaRPr b="0" lang="es-AR" sz="24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s-AR" sz="2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s-AR" sz="2400" spc="-1" strike="noStrike">
                <a:solidFill>
                  <a:srgbClr val="000000"/>
                </a:solidFill>
                <a:latin typeface="Arial"/>
                <a:ea typeface="DejaVu Sans"/>
              </a:rPr>
              <a:t>¿Cuántas veces hemos intentado recabar datos infructuosamente porque los autores han perdido los datos, su formato es ilegible hoy en día, o simplemente se niegan a compartirlos?</a:t>
            </a:r>
            <a:endParaRPr b="0" lang="es-AR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24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s-AR" sz="2400" spc="-1" strike="noStrike">
                <a:solidFill>
                  <a:srgbClr val="000000"/>
                </a:solidFill>
                <a:highlight>
                  <a:srgbClr val="ffea00"/>
                </a:highlight>
                <a:latin typeface="Arial"/>
                <a:ea typeface="DejaVu Sans"/>
              </a:rPr>
              <a:t>Todas estas escenas son desgraciadamente frecuentes en el día a día de los científicos, y evidencian un grave problema de reproducibilidad en ciencia </a:t>
            </a:r>
            <a:endParaRPr b="0" lang="es-A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7" dur="500"/>
                                        <p:tgtEl>
                                          <p:spTgt spid="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2" dur="500"/>
                                        <p:tgtEl>
                                          <p:spTgt spid="2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7" dur="500"/>
                                        <p:tgtEl>
                                          <p:spTgt spid="2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" dur="2000"/>
                                        <p:tgtEl>
                                          <p:spTgt spid="2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" descr=""/>
          <p:cNvPicPr/>
          <p:nvPr/>
        </p:nvPicPr>
        <p:blipFill>
          <a:blip r:embed="rId1"/>
          <a:stretch/>
        </p:blipFill>
        <p:spPr>
          <a:xfrm>
            <a:off x="49680" y="900000"/>
            <a:ext cx="5779440" cy="5038200"/>
          </a:xfrm>
          <a:prstGeom prst="rect">
            <a:avLst/>
          </a:prstGeom>
          <a:ln w="0">
            <a:noFill/>
          </a:ln>
        </p:spPr>
      </p:pic>
      <p:pic>
        <p:nvPicPr>
          <p:cNvPr id="253" name="" descr=""/>
          <p:cNvPicPr/>
          <p:nvPr/>
        </p:nvPicPr>
        <p:blipFill>
          <a:blip r:embed="rId2"/>
          <a:stretch/>
        </p:blipFill>
        <p:spPr>
          <a:xfrm>
            <a:off x="6120000" y="900000"/>
            <a:ext cx="5922360" cy="5084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/>
          </p:nvPr>
        </p:nvSpPr>
        <p:spPr>
          <a:xfrm>
            <a:off x="838080" y="1177560"/>
            <a:ext cx="10512360" cy="4348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MX" sz="2800" spc="-1" strike="noStrike">
                <a:solidFill>
                  <a:srgbClr val="000000"/>
                </a:solidFill>
                <a:latin typeface="Calibri"/>
              </a:rPr>
              <a:t>Conclusiones</a:t>
            </a: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MX" sz="2800" spc="-1" strike="noStrike">
                <a:solidFill>
                  <a:srgbClr val="000000"/>
                </a:solidFill>
                <a:latin typeface="Calibri"/>
              </a:rPr>
              <a:t>Podemos esperar que los procesos de aceptación de las editoriales, así como los procesos de acreditación de las carreras requieran cada día más atención sobre la reproductibilidad científica.</a:t>
            </a: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MX" sz="2800" spc="-1" strike="noStrike">
                <a:solidFill>
                  <a:srgbClr val="000000"/>
                </a:solidFill>
                <a:latin typeface="Calibri"/>
              </a:rPr>
              <a:t>Curiosamente Carreras como las de Filosofía, Periodismo, Medicina y Ambiente/Biología han ganado más terreno en “reproductibilidad” que las ingenierías y ciencias de la computación</a:t>
            </a: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2" dur="indefinite" restart="never" nodeType="tmRoot">
          <p:childTnLst>
            <p:seq>
              <p:cTn id="153" dur="indefinite" nodeType="mainSeq">
                <p:childTnLst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8" dur="2000"/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3" dur="2000"/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Imagen 7" descr=""/>
          <p:cNvPicPr/>
          <p:nvPr/>
        </p:nvPicPr>
        <p:blipFill>
          <a:blip r:embed="rId1"/>
          <a:srcRect l="0" t="0" r="0" b="65178"/>
          <a:stretch/>
        </p:blipFill>
        <p:spPr>
          <a:xfrm>
            <a:off x="3240" y="0"/>
            <a:ext cx="12188880" cy="5387760"/>
          </a:xfrm>
          <a:prstGeom prst="rect">
            <a:avLst/>
          </a:prstGeom>
          <a:ln w="0">
            <a:noFill/>
          </a:ln>
        </p:spPr>
      </p:pic>
      <p:sp>
        <p:nvSpPr>
          <p:cNvPr id="256" name="PlaceHolder 1"/>
          <p:cNvSpPr>
            <a:spLocks noGrp="1"/>
          </p:cNvSpPr>
          <p:nvPr>
            <p:ph type="subTitle"/>
          </p:nvPr>
        </p:nvSpPr>
        <p:spPr>
          <a:xfrm>
            <a:off x="3277800" y="1815840"/>
            <a:ext cx="9140760" cy="23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s-MX" sz="8000" spc="-1" strike="noStrike">
                <a:solidFill>
                  <a:srgbClr val="000000"/>
                </a:solidFill>
                <a:latin typeface="Calibri Light"/>
              </a:rPr>
              <a:t>¡GRACIAS!</a:t>
            </a:r>
            <a:endParaRPr b="0" lang="es-AR" sz="8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s-MX" sz="3200" spc="-1" strike="noStrike">
                <a:solidFill>
                  <a:srgbClr val="000000"/>
                </a:solidFill>
                <a:latin typeface="Calibri Light"/>
              </a:rPr>
              <a:t>Prof. Dr. Ing. Ricardo R. Palma</a:t>
            </a:r>
            <a:endParaRPr b="0" lang="es-AR" sz="3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i="1" lang="es-MX" sz="3200" spc="-1" strike="noStrike">
                <a:solidFill>
                  <a:srgbClr val="000000"/>
                </a:solidFill>
                <a:latin typeface="Calibri Light"/>
              </a:rPr>
              <a:t>&lt;rpalma@uncu.edu.ar&gt;</a:t>
            </a:r>
            <a:endParaRPr b="0" lang="es-A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7" name="" descr=""/>
          <p:cNvPicPr/>
          <p:nvPr/>
        </p:nvPicPr>
        <p:blipFill>
          <a:blip r:embed="rId2"/>
          <a:stretch/>
        </p:blipFill>
        <p:spPr>
          <a:xfrm>
            <a:off x="1413720" y="1980000"/>
            <a:ext cx="2364840" cy="2364840"/>
          </a:xfrm>
          <a:prstGeom prst="rect">
            <a:avLst/>
          </a:prstGeom>
          <a:ln w="0">
            <a:noFill/>
          </a:ln>
        </p:spPr>
      </p:pic>
      <p:sp>
        <p:nvSpPr>
          <p:cNvPr id="258" name=""/>
          <p:cNvSpPr/>
          <p:nvPr/>
        </p:nvSpPr>
        <p:spPr>
          <a:xfrm>
            <a:off x="360000" y="4500000"/>
            <a:ext cx="4318560" cy="127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s-AR" sz="2100" spc="-1" strike="noStrike">
                <a:solidFill>
                  <a:srgbClr val="000000"/>
                </a:solidFill>
                <a:latin typeface="Arial"/>
                <a:ea typeface="DejaVu Sans"/>
              </a:rPr>
              <a:t>Libro y Material Complementario</a:t>
            </a:r>
            <a:endParaRPr b="0" lang="es-AR" sz="21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21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s-AR" sz="2100" spc="-1" strike="noStrike">
                <a:solidFill>
                  <a:srgbClr val="000000"/>
                </a:solidFill>
                <a:latin typeface="Arial"/>
                <a:ea typeface="DejaVu Sans"/>
              </a:rPr>
              <a:t>https://t.ly/YIlm</a:t>
            </a:r>
            <a:endParaRPr b="0" lang="es-AR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"/>
          <p:cNvSpPr/>
          <p:nvPr/>
        </p:nvSpPr>
        <p:spPr>
          <a:xfrm>
            <a:off x="6052320" y="4548960"/>
            <a:ext cx="179280" cy="23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"/>
          <p:cNvSpPr txBox="1"/>
          <p:nvPr/>
        </p:nvSpPr>
        <p:spPr>
          <a:xfrm>
            <a:off x="4680000" y="5940000"/>
            <a:ext cx="7200000" cy="54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https://ricardorpalma.github.io/Ciencia_Reproducible/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"/>
          <p:cNvSpPr/>
          <p:nvPr/>
        </p:nvSpPr>
        <p:spPr>
          <a:xfrm>
            <a:off x="2340000" y="396000"/>
            <a:ext cx="7918920" cy="82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s-AR" sz="2600" spc="-1" strike="noStrike">
                <a:solidFill>
                  <a:srgbClr val="000000"/>
                </a:solidFill>
                <a:latin typeface="Arial"/>
                <a:ea typeface="DejaVu Sans"/>
              </a:rPr>
              <a:t>¿Qué herramientas solemos utilizar en investigación?</a:t>
            </a:r>
            <a:endParaRPr b="0" lang="es-AR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1080000" y="1800000"/>
            <a:ext cx="718920" cy="769680"/>
          </a:xfrm>
          <a:prstGeom prst="rect">
            <a:avLst/>
          </a:prstGeom>
          <a:ln w="0">
            <a:noFill/>
          </a:ln>
        </p:spPr>
      </p:pic>
      <p:pic>
        <p:nvPicPr>
          <p:cNvPr id="207" name="" descr=""/>
          <p:cNvPicPr/>
          <p:nvPr/>
        </p:nvPicPr>
        <p:blipFill>
          <a:blip r:embed="rId2"/>
          <a:stretch/>
        </p:blipFill>
        <p:spPr>
          <a:xfrm>
            <a:off x="1080000" y="2584800"/>
            <a:ext cx="603360" cy="654120"/>
          </a:xfrm>
          <a:prstGeom prst="rect">
            <a:avLst/>
          </a:prstGeom>
          <a:ln w="0">
            <a:noFill/>
          </a:ln>
        </p:spPr>
      </p:pic>
      <p:pic>
        <p:nvPicPr>
          <p:cNvPr id="208" name="" descr=""/>
          <p:cNvPicPr/>
          <p:nvPr/>
        </p:nvPicPr>
        <p:blipFill>
          <a:blip r:embed="rId3"/>
          <a:stretch/>
        </p:blipFill>
        <p:spPr>
          <a:xfrm>
            <a:off x="1800000" y="1800000"/>
            <a:ext cx="525960" cy="609840"/>
          </a:xfrm>
          <a:prstGeom prst="rect">
            <a:avLst/>
          </a:prstGeom>
          <a:ln w="0">
            <a:noFill/>
          </a:ln>
        </p:spPr>
      </p:pic>
      <p:pic>
        <p:nvPicPr>
          <p:cNvPr id="209" name="" descr=""/>
          <p:cNvPicPr/>
          <p:nvPr/>
        </p:nvPicPr>
        <p:blipFill>
          <a:blip r:embed="rId4"/>
          <a:stretch/>
        </p:blipFill>
        <p:spPr>
          <a:xfrm>
            <a:off x="2916000" y="1692000"/>
            <a:ext cx="718920" cy="788760"/>
          </a:xfrm>
          <a:prstGeom prst="rect">
            <a:avLst/>
          </a:prstGeom>
          <a:ln w="0">
            <a:noFill/>
          </a:ln>
        </p:spPr>
      </p:pic>
      <p:pic>
        <p:nvPicPr>
          <p:cNvPr id="210" name="" descr=""/>
          <p:cNvPicPr/>
          <p:nvPr/>
        </p:nvPicPr>
        <p:blipFill>
          <a:blip r:embed="rId5"/>
          <a:stretch/>
        </p:blipFill>
        <p:spPr>
          <a:xfrm>
            <a:off x="3801240" y="2412000"/>
            <a:ext cx="553680" cy="718920"/>
          </a:xfrm>
          <a:prstGeom prst="rect">
            <a:avLst/>
          </a:prstGeom>
          <a:ln w="0">
            <a:noFill/>
          </a:ln>
        </p:spPr>
      </p:pic>
      <p:pic>
        <p:nvPicPr>
          <p:cNvPr id="211" name="" descr=""/>
          <p:cNvPicPr/>
          <p:nvPr/>
        </p:nvPicPr>
        <p:blipFill>
          <a:blip r:embed="rId6"/>
          <a:stretch/>
        </p:blipFill>
        <p:spPr>
          <a:xfrm>
            <a:off x="5220000" y="1812960"/>
            <a:ext cx="763200" cy="885960"/>
          </a:xfrm>
          <a:prstGeom prst="rect">
            <a:avLst/>
          </a:prstGeom>
          <a:ln w="0">
            <a:noFill/>
          </a:ln>
        </p:spPr>
      </p:pic>
      <p:pic>
        <p:nvPicPr>
          <p:cNvPr id="212" name="" descr=""/>
          <p:cNvPicPr/>
          <p:nvPr/>
        </p:nvPicPr>
        <p:blipFill>
          <a:blip r:embed="rId7"/>
          <a:stretch/>
        </p:blipFill>
        <p:spPr>
          <a:xfrm>
            <a:off x="6876000" y="1501200"/>
            <a:ext cx="1978920" cy="1728000"/>
          </a:xfrm>
          <a:prstGeom prst="rect">
            <a:avLst/>
          </a:prstGeom>
          <a:ln w="0">
            <a:noFill/>
          </a:ln>
        </p:spPr>
      </p:pic>
      <p:pic>
        <p:nvPicPr>
          <p:cNvPr id="213" name="" descr=""/>
          <p:cNvPicPr/>
          <p:nvPr/>
        </p:nvPicPr>
        <p:blipFill>
          <a:blip r:embed="rId8"/>
          <a:stretch/>
        </p:blipFill>
        <p:spPr>
          <a:xfrm>
            <a:off x="9918720" y="1697760"/>
            <a:ext cx="1276200" cy="1181160"/>
          </a:xfrm>
          <a:prstGeom prst="rect">
            <a:avLst/>
          </a:prstGeom>
          <a:ln w="0">
            <a:noFill/>
          </a:ln>
        </p:spPr>
      </p:pic>
      <p:pic>
        <p:nvPicPr>
          <p:cNvPr id="214" name="" descr=""/>
          <p:cNvPicPr/>
          <p:nvPr/>
        </p:nvPicPr>
        <p:blipFill>
          <a:blip r:embed="rId9"/>
          <a:stretch/>
        </p:blipFill>
        <p:spPr>
          <a:xfrm rot="10795200">
            <a:off x="1799640" y="2521440"/>
            <a:ext cx="538560" cy="625320"/>
          </a:xfrm>
          <a:prstGeom prst="rect">
            <a:avLst/>
          </a:prstGeom>
          <a:ln w="0">
            <a:noFill/>
          </a:ln>
        </p:spPr>
      </p:pic>
      <p:sp>
        <p:nvSpPr>
          <p:cNvPr id="215" name=""/>
          <p:cNvSpPr/>
          <p:nvPr/>
        </p:nvSpPr>
        <p:spPr>
          <a:xfrm>
            <a:off x="720000" y="3780000"/>
            <a:ext cx="10980000" cy="36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6" name="" descr=""/>
          <p:cNvPicPr/>
          <p:nvPr/>
        </p:nvPicPr>
        <p:blipFill>
          <a:blip r:embed="rId10"/>
          <a:stretch/>
        </p:blipFill>
        <p:spPr>
          <a:xfrm>
            <a:off x="900000" y="4031280"/>
            <a:ext cx="545400" cy="648000"/>
          </a:xfrm>
          <a:prstGeom prst="rect">
            <a:avLst/>
          </a:prstGeom>
          <a:ln w="0">
            <a:noFill/>
          </a:ln>
        </p:spPr>
      </p:pic>
      <p:pic>
        <p:nvPicPr>
          <p:cNvPr id="217" name="" descr=""/>
          <p:cNvPicPr/>
          <p:nvPr/>
        </p:nvPicPr>
        <p:blipFill>
          <a:blip r:embed="rId11"/>
          <a:stretch/>
        </p:blipFill>
        <p:spPr>
          <a:xfrm>
            <a:off x="837360" y="4860000"/>
            <a:ext cx="601920" cy="719280"/>
          </a:xfrm>
          <a:prstGeom prst="rect">
            <a:avLst/>
          </a:prstGeom>
          <a:ln w="0">
            <a:noFill/>
          </a:ln>
        </p:spPr>
      </p:pic>
      <p:pic>
        <p:nvPicPr>
          <p:cNvPr id="218" name="" descr=""/>
          <p:cNvPicPr/>
          <p:nvPr/>
        </p:nvPicPr>
        <p:blipFill>
          <a:blip r:embed="rId12"/>
          <a:stretch/>
        </p:blipFill>
        <p:spPr>
          <a:xfrm>
            <a:off x="737640" y="5893200"/>
            <a:ext cx="701640" cy="586080"/>
          </a:xfrm>
          <a:prstGeom prst="rect">
            <a:avLst/>
          </a:prstGeom>
          <a:ln w="0">
            <a:noFill/>
          </a:ln>
        </p:spPr>
      </p:pic>
      <p:pic>
        <p:nvPicPr>
          <p:cNvPr id="219" name="" descr=""/>
          <p:cNvPicPr/>
          <p:nvPr/>
        </p:nvPicPr>
        <p:blipFill>
          <a:blip r:embed="rId13"/>
          <a:stretch/>
        </p:blipFill>
        <p:spPr>
          <a:xfrm>
            <a:off x="1656000" y="4428720"/>
            <a:ext cx="1259280" cy="574560"/>
          </a:xfrm>
          <a:prstGeom prst="rect">
            <a:avLst/>
          </a:prstGeom>
          <a:ln w="0">
            <a:noFill/>
          </a:ln>
        </p:spPr>
      </p:pic>
      <p:pic>
        <p:nvPicPr>
          <p:cNvPr id="220" name="" descr=""/>
          <p:cNvPicPr/>
          <p:nvPr/>
        </p:nvPicPr>
        <p:blipFill>
          <a:blip r:embed="rId14"/>
          <a:stretch/>
        </p:blipFill>
        <p:spPr>
          <a:xfrm>
            <a:off x="1757520" y="5200920"/>
            <a:ext cx="788040" cy="918720"/>
          </a:xfrm>
          <a:prstGeom prst="rect">
            <a:avLst/>
          </a:prstGeom>
          <a:ln w="0">
            <a:noFill/>
          </a:ln>
        </p:spPr>
      </p:pic>
      <p:pic>
        <p:nvPicPr>
          <p:cNvPr id="221" name="" descr=""/>
          <p:cNvPicPr/>
          <p:nvPr/>
        </p:nvPicPr>
        <p:blipFill>
          <a:blip r:embed="rId15"/>
          <a:stretch/>
        </p:blipFill>
        <p:spPr>
          <a:xfrm>
            <a:off x="3996000" y="4375800"/>
            <a:ext cx="679680" cy="843480"/>
          </a:xfrm>
          <a:prstGeom prst="rect">
            <a:avLst/>
          </a:prstGeom>
          <a:ln w="0">
            <a:noFill/>
          </a:ln>
        </p:spPr>
      </p:pic>
      <p:pic>
        <p:nvPicPr>
          <p:cNvPr id="222" name="" descr=""/>
          <p:cNvPicPr/>
          <p:nvPr/>
        </p:nvPicPr>
        <p:blipFill>
          <a:blip r:embed="rId16"/>
          <a:stretch/>
        </p:blipFill>
        <p:spPr>
          <a:xfrm>
            <a:off x="4056120" y="5400000"/>
            <a:ext cx="623160" cy="890280"/>
          </a:xfrm>
          <a:prstGeom prst="rect">
            <a:avLst/>
          </a:prstGeom>
          <a:ln w="0">
            <a:noFill/>
          </a:ln>
        </p:spPr>
      </p:pic>
      <p:pic>
        <p:nvPicPr>
          <p:cNvPr id="223" name="" descr=""/>
          <p:cNvPicPr/>
          <p:nvPr/>
        </p:nvPicPr>
        <p:blipFill>
          <a:blip r:embed="rId17"/>
          <a:stretch/>
        </p:blipFill>
        <p:spPr>
          <a:xfrm>
            <a:off x="5353560" y="4140000"/>
            <a:ext cx="1665720" cy="1324800"/>
          </a:xfrm>
          <a:prstGeom prst="rect">
            <a:avLst/>
          </a:prstGeom>
          <a:ln w="0">
            <a:noFill/>
          </a:ln>
        </p:spPr>
      </p:pic>
      <p:pic>
        <p:nvPicPr>
          <p:cNvPr id="224" name="" descr=""/>
          <p:cNvPicPr/>
          <p:nvPr/>
        </p:nvPicPr>
        <p:blipFill>
          <a:blip r:embed="rId18"/>
          <a:stretch/>
        </p:blipFill>
        <p:spPr>
          <a:xfrm>
            <a:off x="5333760" y="5616000"/>
            <a:ext cx="1695240" cy="765720"/>
          </a:xfrm>
          <a:prstGeom prst="rect">
            <a:avLst/>
          </a:prstGeom>
          <a:ln w="0">
            <a:noFill/>
          </a:ln>
        </p:spPr>
      </p:pic>
      <p:pic>
        <p:nvPicPr>
          <p:cNvPr id="225" name="" descr=""/>
          <p:cNvPicPr/>
          <p:nvPr/>
        </p:nvPicPr>
        <p:blipFill>
          <a:blip r:embed="rId19"/>
          <a:stretch/>
        </p:blipFill>
        <p:spPr>
          <a:xfrm>
            <a:off x="8885160" y="3960000"/>
            <a:ext cx="1554120" cy="1259280"/>
          </a:xfrm>
          <a:prstGeom prst="rect">
            <a:avLst/>
          </a:prstGeom>
          <a:ln w="0">
            <a:noFill/>
          </a:ln>
        </p:spPr>
      </p:pic>
      <p:pic>
        <p:nvPicPr>
          <p:cNvPr id="226" name="" descr=""/>
          <p:cNvPicPr/>
          <p:nvPr/>
        </p:nvPicPr>
        <p:blipFill>
          <a:blip r:embed="rId20"/>
          <a:stretch/>
        </p:blipFill>
        <p:spPr>
          <a:xfrm>
            <a:off x="8743320" y="5400000"/>
            <a:ext cx="2055960" cy="941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>
                <p:childTnLst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3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3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3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3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5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56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61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6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69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7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7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7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83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86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89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9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9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nodeType="with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0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/>
          </p:nvPr>
        </p:nvSpPr>
        <p:spPr>
          <a:xfrm>
            <a:off x="838080" y="1285560"/>
            <a:ext cx="10512360" cy="4348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MX" sz="2800" spc="-1" strike="noStrike">
                <a:solidFill>
                  <a:srgbClr val="000000"/>
                </a:solidFill>
                <a:latin typeface="Calibri"/>
              </a:rPr>
              <a:t>Buscar las diferencias</a:t>
            </a: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MX" sz="2800" spc="-1" strike="noStrike">
                <a:solidFill>
                  <a:srgbClr val="000000"/>
                </a:solidFill>
                <a:latin typeface="Calibri"/>
              </a:rPr>
              <a:t>Fig A                                                                       Fig B</a:t>
            </a: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90000"/>
              </a:lnSpc>
              <a:spcBef>
                <a:spcPts val="1001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88920" y="2520000"/>
            <a:ext cx="5778000" cy="3229200"/>
          </a:xfrm>
          <a:prstGeom prst="rect">
            <a:avLst/>
          </a:prstGeom>
          <a:ln w="0">
            <a:noFill/>
          </a:ln>
        </p:spPr>
      </p:pic>
      <p:pic>
        <p:nvPicPr>
          <p:cNvPr id="229" name="" descr=""/>
          <p:cNvPicPr/>
          <p:nvPr/>
        </p:nvPicPr>
        <p:blipFill>
          <a:blip r:embed="rId2"/>
          <a:stretch/>
        </p:blipFill>
        <p:spPr>
          <a:xfrm>
            <a:off x="6337440" y="2439000"/>
            <a:ext cx="5719680" cy="3214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" descr=""/>
          <p:cNvPicPr/>
          <p:nvPr/>
        </p:nvPicPr>
        <p:blipFill>
          <a:blip r:embed="rId1"/>
          <a:stretch/>
        </p:blipFill>
        <p:spPr>
          <a:xfrm>
            <a:off x="151200" y="424800"/>
            <a:ext cx="7745760" cy="2632320"/>
          </a:xfrm>
          <a:prstGeom prst="rect">
            <a:avLst/>
          </a:prstGeom>
          <a:ln w="0">
            <a:noFill/>
          </a:ln>
        </p:spPr>
      </p:pic>
      <p:pic>
        <p:nvPicPr>
          <p:cNvPr id="231" name="" descr=""/>
          <p:cNvPicPr/>
          <p:nvPr/>
        </p:nvPicPr>
        <p:blipFill>
          <a:blip r:embed="rId2"/>
          <a:stretch/>
        </p:blipFill>
        <p:spPr>
          <a:xfrm>
            <a:off x="540000" y="3420000"/>
            <a:ext cx="7557120" cy="3232080"/>
          </a:xfrm>
          <a:prstGeom prst="rect">
            <a:avLst/>
          </a:prstGeom>
          <a:ln w="0">
            <a:noFill/>
          </a:ln>
        </p:spPr>
      </p:pic>
      <p:sp>
        <p:nvSpPr>
          <p:cNvPr id="232" name=""/>
          <p:cNvSpPr/>
          <p:nvPr/>
        </p:nvSpPr>
        <p:spPr>
          <a:xfrm>
            <a:off x="9180000" y="1980000"/>
            <a:ext cx="2337120" cy="341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Fig. A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Fig. B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"/>
          <p:cNvSpPr/>
          <p:nvPr/>
        </p:nvSpPr>
        <p:spPr>
          <a:xfrm>
            <a:off x="2340000" y="182160"/>
            <a:ext cx="431712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s-AR" sz="1800" spc="-1" strike="noStrike">
                <a:solidFill>
                  <a:srgbClr val="ff0000"/>
                </a:solidFill>
                <a:latin typeface="Arial"/>
                <a:ea typeface="DejaVu Sans"/>
              </a:rPr>
              <a:t>Nunca cometas este error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4" name="" descr=""/>
          <p:cNvPicPr/>
          <p:nvPr/>
        </p:nvPicPr>
        <p:blipFill>
          <a:blip r:embed="rId1"/>
          <a:srcRect l="25565" t="0" r="26706" b="42424"/>
          <a:stretch/>
        </p:blipFill>
        <p:spPr>
          <a:xfrm>
            <a:off x="1080360" y="873360"/>
            <a:ext cx="8816760" cy="5981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/>
          </p:nvPr>
        </p:nvSpPr>
        <p:spPr>
          <a:xfrm>
            <a:off x="838080" y="1825560"/>
            <a:ext cx="10512360" cy="4348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MX" sz="2800" spc="-1" strike="noStrike">
                <a:solidFill>
                  <a:srgbClr val="000000"/>
                </a:solidFill>
                <a:latin typeface="Calibri"/>
              </a:rPr>
              <a:t>Luego de la pandemia ha surgido en Latinoamérica el ejercicio de una buena práctica en el campo de la transferencia de investigación desde la academia denominada “Ciencia Reproductible”</a:t>
            </a: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MX" sz="2800" spc="-1" strike="noStrike">
                <a:solidFill>
                  <a:srgbClr val="000000"/>
                </a:solidFill>
                <a:latin typeface="Calibri"/>
              </a:rPr>
              <a:t>Tiene por objeto acercar la investigación a la empresa y al sector público. </a:t>
            </a: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MX" sz="2800" spc="-1" strike="noStrike">
                <a:solidFill>
                  <a:srgbClr val="000000"/>
                </a:solidFill>
                <a:latin typeface="Calibri"/>
              </a:rPr>
              <a:t>Su consecuencia es un impacto en la reputación del investigador y el traslado del mismo a la institución (universidad) a la que pertenece.</a:t>
            </a: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1" dur="indefinite" restart="never" nodeType="tmRoot">
          <p:childTnLst>
            <p:seq>
              <p:cTn id="102" dur="indefinite" nodeType="mainSeq">
                <p:childTnLst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07" dur="500"/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12" dur="500"/>
                                        <p:tgtEl>
                                          <p:spTgt spid="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17" dur="500"/>
                                        <p:tgtEl>
                                          <p:spTgt spid="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/>
          </p:nvPr>
        </p:nvSpPr>
        <p:spPr>
          <a:xfrm>
            <a:off x="826560" y="1080000"/>
            <a:ext cx="10512360" cy="4348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i="1" lang="es-MX" sz="2800" spc="-1" strike="noStrike">
                <a:solidFill>
                  <a:srgbClr val="000000"/>
                </a:solidFill>
                <a:latin typeface="Calibri"/>
              </a:rPr>
              <a:t>Justificación</a:t>
            </a: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i="1" lang="es-MX" sz="2800" spc="-1" strike="noStrike">
                <a:solidFill>
                  <a:srgbClr val="000000"/>
                </a:solidFill>
                <a:latin typeface="Calibri"/>
              </a:rPr>
              <a:t>La inmensa mayoría de los estudios científicos no son reproducibles: resulta muy difícil, si no imposible, trazar todo el proceso de análisis y obtención de resultados a partir de un conjunto de datos – incluso tratándose de los mismos investigadores. </a:t>
            </a:r>
            <a:r>
              <a:rPr b="1" i="1" lang="es-MX" sz="2800" spc="-1" strike="noStrike">
                <a:solidFill>
                  <a:srgbClr val="000000"/>
                </a:solidFill>
                <a:latin typeface="Calibri"/>
              </a:rPr>
              <a:t>La trazabilidad</a:t>
            </a:r>
            <a:r>
              <a:rPr b="0" i="1" lang="es-MX" sz="2800" spc="-1" strike="noStrike">
                <a:solidFill>
                  <a:srgbClr val="000000"/>
                </a:solidFill>
                <a:latin typeface="Calibri"/>
              </a:rPr>
              <a:t> y reproducibilidad de los resultados son sin embargo condiciones inherentes a la ciencia de </a:t>
            </a:r>
            <a:r>
              <a:rPr b="1" i="1" lang="es-MX" sz="2800" spc="-1" strike="noStrike">
                <a:solidFill>
                  <a:srgbClr val="000000"/>
                </a:solidFill>
                <a:latin typeface="Calibri"/>
              </a:rPr>
              <a:t>calidad</a:t>
            </a:r>
            <a:r>
              <a:rPr b="0" i="1" lang="es-MX" sz="2800" spc="-1" strike="noStrike">
                <a:solidFill>
                  <a:srgbClr val="000000"/>
                </a:solidFill>
                <a:latin typeface="Calibri"/>
              </a:rPr>
              <a:t>, y un requisito cada vez más frecuente por parte de revistas y organismos financiadores de la investigación y </a:t>
            </a:r>
            <a:r>
              <a:rPr b="0" i="1" lang="es-MX" sz="2800" spc="-1" strike="noStrike" u="sng">
                <a:solidFill>
                  <a:srgbClr val="000000"/>
                </a:solidFill>
                <a:uFillTx/>
                <a:latin typeface="Calibri"/>
              </a:rPr>
              <a:t>acreditación universitaria.</a:t>
            </a: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i="1" lang="es-MX" sz="2800" spc="-1" strike="noStrike" u="sng">
                <a:solidFill>
                  <a:srgbClr val="000000"/>
                </a:solidFill>
                <a:uFillTx/>
                <a:latin typeface="Calibri"/>
              </a:rPr>
              <a:t> </a:t>
            </a: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algn="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s-MX" sz="2400" spc="-1" strike="noStrike">
                <a:solidFill>
                  <a:srgbClr val="000000"/>
                </a:solidFill>
                <a:latin typeface="Calibri"/>
              </a:rPr>
              <a:t>F. Rodríguez-Sánchez - 2016 [frodriguez.work@gmail.com]</a:t>
            </a:r>
            <a:endParaRPr b="0" lang="es-A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/>
          </p:nvPr>
        </p:nvSpPr>
        <p:spPr>
          <a:xfrm>
            <a:off x="826560" y="1230840"/>
            <a:ext cx="10512360" cy="4348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MX" sz="2800" spc="-1" strike="noStrike">
                <a:solidFill>
                  <a:srgbClr val="000000"/>
                </a:solidFill>
                <a:latin typeface="Calibri"/>
              </a:rPr>
              <a:t>La ciencia se caracteriza por seguir unas pautas metodológicas que garantizan su validez epistemológica (Pigliucci y Boudry 2013).</a:t>
            </a: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MX" sz="2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s-MX" sz="2800" spc="-1" strike="noStrike">
                <a:solidFill>
                  <a:srgbClr val="000000"/>
                </a:solidFill>
                <a:latin typeface="Calibri"/>
              </a:rPr>
              <a:t>La confrontación rigurosa de hipótesis con evidencias empíricas (observacionales o experimentales) y el escrutinio público de los resultados contribuyen a garantizar que las conclusiones sean ciertas. </a:t>
            </a: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MX" sz="2800" spc="-1" strike="noStrike">
                <a:solidFill>
                  <a:srgbClr val="000000"/>
                </a:solidFill>
                <a:latin typeface="Calibri"/>
              </a:rPr>
              <a:t>Es por ello que los artículos científicos tienen una sección de métodos explicando los pasos seguidos en la recolección y análisis de datos. </a:t>
            </a: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MX" sz="2800" spc="-1" strike="noStrike">
                <a:solidFill>
                  <a:srgbClr val="000000"/>
                </a:solidFill>
                <a:latin typeface="Calibri"/>
              </a:rPr>
              <a:t>Esta información resulta crucial para examinar la veracidad y robustez de las conclusiones del artículo, así como para permitir futuras repeticiones del estudio por otros autores.</a:t>
            </a: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8" dur="indefinite" restart="never" nodeType="tmRoot">
          <p:childTnLst>
            <p:seq>
              <p:cTn id="119" dur="indefinite" nodeType="mainSeq">
                <p:childTnLst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4" dur="20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3" dur="2000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8" dur="2000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75CF478AE6DA34BAAE76FAAED235CB0" ma:contentTypeVersion="15" ma:contentTypeDescription="Crear nuevo documento." ma:contentTypeScope="" ma:versionID="2d9efc8ee7360ac2822798d472f265a2">
  <xsd:schema xmlns:xsd="http://www.w3.org/2001/XMLSchema" xmlns:xs="http://www.w3.org/2001/XMLSchema" xmlns:p="http://schemas.microsoft.com/office/2006/metadata/properties" xmlns:ns2="25174577-fc65-4513-8c53-7975993887c0" xmlns:ns3="21f4e9f9-e9b2-4531-a4e5-09724d268233" targetNamespace="http://schemas.microsoft.com/office/2006/metadata/properties" ma:root="true" ma:fieldsID="97482b455983cec402c588c2613f0e5d" ns2:_="" ns3:_="">
    <xsd:import namespace="25174577-fc65-4513-8c53-7975993887c0"/>
    <xsd:import namespace="21f4e9f9-e9b2-4531-a4e5-09724d26823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174577-fc65-4513-8c53-7975993887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Etiquetas de imagen" ma:readOnly="false" ma:fieldId="{5cf76f15-5ced-4ddc-b409-7134ff3c332f}" ma:taxonomyMulti="true" ma:sspId="ec708dc9-055c-4176-a956-0130130de5e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f4e9f9-e9b2-4531-a4e5-09724d26823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fc792feb-2a17-46dc-8182-96e147d607d1}" ma:internalName="TaxCatchAll" ma:showField="CatchAllData" ma:web="21f4e9f9-e9b2-4531-a4e5-09724d2682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0399443-AD4C-40E5-8D14-3BE7626D6A8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18BD886-6DF1-4ADB-834B-E0328F39F3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5174577-fc65-4513-8c53-7975993887c0"/>
    <ds:schemaRef ds:uri="21f4e9f9-e9b2-4531-a4e5-09724d2682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568</TotalTime>
  <Application>LibreOffice/24.2.7.2$Linux_X86_64 LibreOffice_project/420$Build-2</Application>
  <AppVersion>15.0000</AppVersion>
  <Words>28</Words>
  <Paragraphs>13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2022-11-14T21:02:46Z</dcterms:created>
  <dc:creator>MARIA CRISTINA VANEGAS LITUMA</dc:creator>
  <dc:description/>
  <dc:language>es-AR</dc:language>
  <cp:lastModifiedBy/>
  <cp:lastPrinted>2023-07-06T18:05:49Z</cp:lastPrinted>
  <dcterms:modified xsi:type="dcterms:W3CDTF">2025-03-16T21:15:47Z</dcterms:modified>
  <cp:revision>41</cp:revision>
  <dc:subject/>
  <dc:title>Presentación de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Panorámica</vt:lpwstr>
  </property>
  <property fmtid="{D5CDD505-2E9C-101B-9397-08002B2CF9AE}" pid="3" name="Slides">
    <vt:i4>8</vt:i4>
  </property>
</Properties>
</file>